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84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bc06a1ac3d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bc06a1ac3d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69bc06a28f99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69bc06a28f99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bc06a1da31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bc06a1da31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bc06a1ef3b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bc06a1ef3b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69bc06a213be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69bc06a213be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69bc06a2377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69bc06a2377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69bc06a24d4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69bc06a24d4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69bc06a24d9f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69bc06a24d9f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69bc06a24e0f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69bc06a24e0f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69bc06a26c7d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69bc06a26c7d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0121" y="75922"/>
            <a:ext cx="3829200" cy="3765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314800" y="854149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Съгласните звукове и техните букви</a:t>
            </a:r>
            <a:endParaRPr sz="3250" b="1" dirty="0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dirty="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Да открием тайната на звуковете в българския език!</a:t>
            </a:r>
            <a:endParaRPr sz="2150" dirty="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" name="Картина 2">
            <a:extLst>
              <a:ext uri="{FF2B5EF4-FFF2-40B4-BE49-F238E27FC236}">
                <a16:creationId xmlns:a16="http://schemas.microsoft.com/office/drawing/2014/main" id="{9A9F2B29-8715-1913-AF21-01B2C7AB75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121" y="4400550"/>
            <a:ext cx="3104707" cy="667027"/>
          </a:xfrm>
          <a:prstGeom prst="rect">
            <a:avLst/>
          </a:prstGeom>
        </p:spPr>
      </p:pic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6C12F95C-15A7-568C-6B73-369C03746F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6223" y="4116014"/>
            <a:ext cx="2147777" cy="1027486"/>
          </a:xfrm>
          <a:prstGeom prst="rect">
            <a:avLst/>
          </a:prstGeom>
        </p:spPr>
      </p:pic>
      <p:pic>
        <p:nvPicPr>
          <p:cNvPr id="7" name="Картина 6">
            <a:extLst>
              <a:ext uri="{FF2B5EF4-FFF2-40B4-BE49-F238E27FC236}">
                <a16:creationId xmlns:a16="http://schemas.microsoft.com/office/drawing/2014/main" id="{C3B8421A-1D01-CDE8-A6E6-369BFAD62B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4176" y="3733523"/>
            <a:ext cx="1391340" cy="1391340"/>
          </a:xfrm>
          <a:prstGeom prst="rect">
            <a:avLst/>
          </a:prstGeom>
        </p:spPr>
      </p:pic>
      <p:sp>
        <p:nvSpPr>
          <p:cNvPr id="9" name="Текстово поле 8">
            <a:extLst>
              <a:ext uri="{FF2B5EF4-FFF2-40B4-BE49-F238E27FC236}">
                <a16:creationId xmlns:a16="http://schemas.microsoft.com/office/drawing/2014/main" id="{84EF544C-7E07-8E1F-FCB7-AE7F3F09C684}"/>
              </a:ext>
            </a:extLst>
          </p:cNvPr>
          <p:cNvSpPr txBox="1"/>
          <p:nvPr/>
        </p:nvSpPr>
        <p:spPr>
          <a:xfrm>
            <a:off x="258726" y="1056827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  <a:spcAft>
                <a:spcPts val="2400"/>
              </a:spcAft>
              <a:buNone/>
            </a:pPr>
            <a:r>
              <a:rPr lang="en-US" b="1" i="0" dirty="0">
                <a:solidFill>
                  <a:srgbClr val="FFFFFF"/>
                </a:solidFill>
                <a:effectLst/>
                <a:latin typeface="Manrope"/>
              </a:rPr>
              <a:t>!</a:t>
            </a:r>
          </a:p>
        </p:txBody>
      </p:sp>
      <p:sp>
        <p:nvSpPr>
          <p:cNvPr id="11" name="Текстово поле 10">
            <a:extLst>
              <a:ext uri="{FF2B5EF4-FFF2-40B4-BE49-F238E27FC236}">
                <a16:creationId xmlns:a16="http://schemas.microsoft.com/office/drawing/2014/main" id="{EA733D4D-BBCF-1002-3F3A-519C97C579C4}"/>
              </a:ext>
            </a:extLst>
          </p:cNvPr>
          <p:cNvSpPr txBox="1"/>
          <p:nvPr/>
        </p:nvSpPr>
        <p:spPr>
          <a:xfrm>
            <a:off x="4164419" y="330929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 err="1">
                <a:solidFill>
                  <a:schemeClr val="accent1"/>
                </a:solidFill>
                <a:effectLst/>
                <a:latin typeface="Manrope"/>
              </a:rPr>
              <a:t>DigiFusion</a:t>
            </a:r>
            <a:r>
              <a:rPr lang="en-US" b="1" i="0" dirty="0">
                <a:solidFill>
                  <a:schemeClr val="accent1"/>
                </a:solidFill>
                <a:effectLst/>
                <a:latin typeface="Manrope"/>
              </a:rPr>
              <a:t>:</a:t>
            </a:r>
            <a:br>
              <a:rPr lang="en-US" b="1" i="0" dirty="0">
                <a:solidFill>
                  <a:schemeClr val="accent1"/>
                </a:solidFill>
                <a:effectLst/>
                <a:latin typeface="Manrope"/>
              </a:rPr>
            </a:br>
            <a:r>
              <a:rPr lang="en-US" b="1" i="0" dirty="0">
                <a:solidFill>
                  <a:schemeClr val="accent1"/>
                </a:solidFill>
                <a:effectLst/>
                <a:latin typeface="Manrope"/>
              </a:rPr>
              <a:t>Shaping the future with technology and education</a:t>
            </a:r>
            <a:endParaRPr lang="bg-BG" dirty="0"/>
          </a:p>
        </p:txBody>
      </p:sp>
      <p:sp>
        <p:nvSpPr>
          <p:cNvPr id="13" name="Текстово поле 12">
            <a:extLst>
              <a:ext uri="{FF2B5EF4-FFF2-40B4-BE49-F238E27FC236}">
                <a16:creationId xmlns:a16="http://schemas.microsoft.com/office/drawing/2014/main" id="{244F2A19-FF41-94FD-F914-32805BE65A28}"/>
              </a:ext>
            </a:extLst>
          </p:cNvPr>
          <p:cNvSpPr txBox="1"/>
          <p:nvPr/>
        </p:nvSpPr>
        <p:spPr>
          <a:xfrm>
            <a:off x="4087926" y="749050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effectLst/>
                <a:latin typeface="Inter"/>
              </a:rPr>
              <a:t>Erasmus+ Project № 2025-1-BG01-KA122-SCH-000323661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4582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Браво, първокласници!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6" name="Google Shape;156;p22"/>
          <p:cNvSpPr txBox="1"/>
          <p:nvPr/>
        </p:nvSpPr>
        <p:spPr>
          <a:xfrm>
            <a:off x="4286250" y="84582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Какво запомнихме?</a:t>
            </a:r>
            <a:endParaRPr sz="25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Съгласните звукове имат звучни и беззвучни другарчета.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Винаги проверявай буквата в края на думата, като я кажеш за 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много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 неща.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Когато пишем внимателно, разказваме чудесни истории!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4582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Какво ще научим днес?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4582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5125" algn="l" rtl="0">
              <a:spcBef>
                <a:spcPts val="225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Да разпознаваме съгласните звукове.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Да пишем правилно думите, които завършват на съгласна.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Да откриваме правилната буква чрез „вълшебна“ дума за проверка.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Да допълваме изречения с липсващи думи.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4582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Кои са съгласните звукове?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286250" y="84582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Преграда за въздуха</a:t>
            </a:r>
            <a:endParaRPr sz="25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Когато произнасяме съгласни като 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Б, В, Г, Д, Ж, З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, въздухът среща преграда в устата ни (зъби, устни или език).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Чуй разликата</a:t>
            </a:r>
            <a:endParaRPr sz="25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Опитай се да кажеш „Б-Б-Б“. Усещаш ли как устните ти се докосват? Те правят път на съгласния звук!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/>
          <p:nvPr/>
        </p:nvSpPr>
        <p:spPr>
          <a:xfrm>
            <a:off x="2160270" y="96012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A7590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53162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/>
          <p:nvPr/>
        </p:nvSpPr>
        <p:spPr>
          <a:xfrm>
            <a:off x="6560820" y="96012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A7590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153162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Тайните на двойките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2160270" y="96012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285750" y="33604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Звучни съгласни</a:t>
            </a:r>
            <a:endParaRPr sz="20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Те са шумни и силни! Например: Б, В, Г, Д, Ж, З.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6560820" y="96012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4686300" y="33604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Беззвучни съгласни</a:t>
            </a:r>
            <a:endParaRPr sz="20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Те са тихи и нежни! Тяхното другарче са: П, Ф, К, Т, Ш, С.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785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Как да не грешим при писане?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Проверка в края на думата</a:t>
            </a:r>
            <a:endParaRPr sz="25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Понякога чуваме 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, но пишем 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Б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. Как да разберем?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Използвай правилото: 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„Кажи го за много!“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Чуваме: „Морко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“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Проверяваме: „Много морко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в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и“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5125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150"/>
              <a:buFont typeface="Open Sans"/>
              <a:buChar char="●"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Пишем: </a:t>
            </a: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Морков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Намери думата за проверка!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1.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Град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2.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Сняг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3.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Таралеж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4.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Зъб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a)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Зъби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b)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Снегове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c)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Таралежи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18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d)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Градове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Намери думата за проверка!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✅​</a:t>
            </a:r>
            <a:endParaRPr sz="360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1.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7" name="Google Shape;117;p19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Град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2.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Сняг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3.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Таралеж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19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4.</a:t>
            </a:r>
            <a:endParaRPr sz="215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Зъб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4" name="Google Shape;124;p19"/>
          <p:cNvSpPr txBox="1"/>
          <p:nvPr/>
        </p:nvSpPr>
        <p:spPr>
          <a:xfrm>
            <a:off x="3429000" y="11430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d)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5" name="Google Shape;125;p19"/>
          <p:cNvSpPr txBox="1"/>
          <p:nvPr/>
        </p:nvSpPr>
        <p:spPr>
          <a:xfrm>
            <a:off x="3829050" y="11430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Градове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3429000" y="20574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b)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3829050" y="20574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Снегове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3429000" y="29718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c)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9" name="Google Shape;129;p19"/>
          <p:cNvSpPr txBox="1"/>
          <p:nvPr/>
        </p:nvSpPr>
        <p:spPr>
          <a:xfrm>
            <a:off x="3829050" y="29718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Таралежи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0" name="Google Shape;130;p19"/>
          <p:cNvSpPr txBox="1"/>
          <p:nvPr/>
        </p:nvSpPr>
        <p:spPr>
          <a:xfrm>
            <a:off x="3429000" y="388620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a)</a:t>
            </a:r>
            <a:endParaRPr sz="1800" b="1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1" name="Google Shape;131;p19"/>
          <p:cNvSpPr txBox="1"/>
          <p:nvPr/>
        </p:nvSpPr>
        <p:spPr>
          <a:xfrm>
            <a:off x="3829050" y="388620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Зъби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Стани детектив!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Навън вали бял ____. Мечо спи зимен ____ в своята бърлога.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Банка с думи 🏦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​</a:t>
            </a:r>
            <a:endParaRPr sz="21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сняг, сън, дъжд, сладоле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" name="Google Shape;140;p20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Отговорите са на следващия слайд...</a:t>
            </a:r>
            <a:endParaRPr sz="1600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2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Стани детектив!</a:t>
            </a:r>
            <a:endParaRPr sz="32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7" name="Google Shape;147;p21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Навън вали бял </a:t>
            </a:r>
            <a:r>
              <a:rPr lang="en" sz="2150" b="1">
                <a:solidFill>
                  <a:srgbClr val="2C6E49"/>
                </a:solidFill>
                <a:latin typeface="Open Sans"/>
                <a:ea typeface="Open Sans"/>
                <a:cs typeface="Open Sans"/>
                <a:sym typeface="Open Sans"/>
              </a:rPr>
              <a:t>сняг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. Мечо спи зимен </a:t>
            </a:r>
            <a:r>
              <a:rPr lang="en" sz="2150" b="1">
                <a:solidFill>
                  <a:srgbClr val="2C6E49"/>
                </a:solidFill>
                <a:latin typeface="Open Sans"/>
                <a:ea typeface="Open Sans"/>
                <a:cs typeface="Open Sans"/>
                <a:sym typeface="Open Sans"/>
              </a:rPr>
              <a:t>сън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 в своята бърлога.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Банка с думи 🏦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​</a:t>
            </a:r>
            <a:endParaRPr sz="2150" b="1">
              <a:solidFill>
                <a:srgbClr val="A7590E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A7590E"/>
                </a:solidFill>
                <a:latin typeface="Open Sans"/>
                <a:ea typeface="Open Sans"/>
                <a:cs typeface="Open Sans"/>
                <a:sym typeface="Open Sans"/>
              </a:rPr>
              <a:t>сняг, сън, дъжд, сладоле</a:t>
            </a:r>
            <a:r>
              <a:rPr lang="en" sz="215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д</a:t>
            </a:r>
            <a:endParaRPr sz="215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Open Sans"/>
                <a:ea typeface="Open Sans"/>
                <a:cs typeface="Open Sans"/>
                <a:sym typeface="Open Sans"/>
              </a:rPr>
              <a:t>✅​</a:t>
            </a:r>
            <a:endParaRPr sz="3600">
              <a:solidFill>
                <a:srgbClr val="040F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387</Words>
  <Application>Microsoft Office PowerPoint</Application>
  <PresentationFormat>Презентация на цял екран (16:9)</PresentationFormat>
  <Paragraphs>79</Paragraphs>
  <Slides>10</Slides>
  <Notes>10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5" baseType="lpstr">
      <vt:lpstr>Manrope</vt:lpstr>
      <vt:lpstr>Inter</vt:lpstr>
      <vt:lpstr>Open Sans</vt:lpstr>
      <vt:lpstr>Arial</vt:lpstr>
      <vt:lpstr>Simple Light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Томас З. Минов</cp:lastModifiedBy>
  <cp:revision>2</cp:revision>
  <dcterms:modified xsi:type="dcterms:W3CDTF">2026-05-18T07:25:45Z</dcterms:modified>
</cp:coreProperties>
</file>